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03" r:id="rId2"/>
    <p:sldId id="314" r:id="rId3"/>
    <p:sldId id="325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6" userDrawn="1">
          <p15:clr>
            <a:srgbClr val="A4A3A4"/>
          </p15:clr>
        </p15:guide>
        <p15:guide id="4" pos="1436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  <p15:guide id="8" pos="2593" userDrawn="1">
          <p15:clr>
            <a:srgbClr val="A4A3A4"/>
          </p15:clr>
        </p15:guide>
        <p15:guide id="9" orient="horz" pos="3725" userDrawn="1">
          <p15:clr>
            <a:srgbClr val="A4A3A4"/>
          </p15:clr>
        </p15:guide>
        <p15:guide id="10" orient="horz" pos="845" userDrawn="1">
          <p15:clr>
            <a:srgbClr val="A4A3A4"/>
          </p15:clr>
        </p15:guide>
        <p15:guide id="11" pos="846" userDrawn="1">
          <p15:clr>
            <a:srgbClr val="A4A3A4"/>
          </p15:clr>
        </p15:guide>
        <p15:guide id="12" pos="53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286"/>
    <a:srgbClr val="797575"/>
    <a:srgbClr val="D60204"/>
    <a:srgbClr val="B5B2B2"/>
    <a:srgbClr val="A5152D"/>
    <a:srgbClr val="D80102"/>
    <a:srgbClr val="A5152E"/>
    <a:srgbClr val="D70103"/>
    <a:srgbClr val="08B050"/>
    <a:srgbClr val="4AB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38" autoAdjust="0"/>
    <p:restoredTop sz="96366" autoAdjust="0"/>
  </p:normalViewPr>
  <p:slideViewPr>
    <p:cSldViewPr snapToGrid="0" snapToObjects="1">
      <p:cViewPr varScale="1">
        <p:scale>
          <a:sx n="117" d="100"/>
          <a:sy n="117" d="100"/>
        </p:scale>
        <p:origin x="-678" y="-102"/>
      </p:cViewPr>
      <p:guideLst>
        <p:guide orient="horz" pos="436"/>
        <p:guide orient="horz" pos="3906"/>
        <p:guide orient="horz" pos="3725"/>
        <p:guide orient="horz" pos="845"/>
        <p:guide pos="1436"/>
        <p:guide pos="234"/>
        <p:guide pos="2593"/>
        <p:guide pos="846"/>
        <p:guide pos="5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3368177952539"/>
          <c:y val="3.0890786178840949E-2"/>
          <c:w val="0.824533862401157"/>
          <c:h val="0.66782398504958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9850">
              <a:noFill/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Республика Дагестан</c:v>
                </c:pt>
                <c:pt idx="1">
                  <c:v>Кабардино-Балкарская Республика</c:v>
                </c:pt>
                <c:pt idx="2">
                  <c:v>Республика Ингушетия</c:v>
                </c:pt>
                <c:pt idx="3">
                  <c:v>Республика Северная Осетия - Алания</c:v>
                </c:pt>
                <c:pt idx="4">
                  <c:v>Чеченская Республика</c:v>
                </c:pt>
                <c:pt idx="5">
                  <c:v>Ставропольский край</c:v>
                </c:pt>
                <c:pt idx="6">
                  <c:v>Карачаево-Черкесская Республика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120</c:v>
                </c:pt>
                <c:pt idx="1">
                  <c:v>105.2</c:v>
                </c:pt>
                <c:pt idx="2">
                  <c:v>98.4</c:v>
                </c:pt>
                <c:pt idx="3">
                  <c:v>98.4</c:v>
                </c:pt>
                <c:pt idx="4">
                  <c:v>98.4</c:v>
                </c:pt>
                <c:pt idx="5">
                  <c:v>98.3</c:v>
                </c:pt>
                <c:pt idx="6">
                  <c:v>92.8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6A-46C2-B9F5-CBDE4E12F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611456"/>
        <c:axId val="86612992"/>
      </c:barChart>
      <c:catAx>
        <c:axId val="8661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6612992"/>
        <c:crosses val="autoZero"/>
        <c:auto val="1"/>
        <c:lblAlgn val="ctr"/>
        <c:lblOffset val="100"/>
        <c:noMultiLvlLbl val="0"/>
      </c:catAx>
      <c:valAx>
        <c:axId val="86612992"/>
        <c:scaling>
          <c:orientation val="minMax"/>
          <c:max val="130"/>
          <c:min val="0"/>
        </c:scaling>
        <c:delete val="1"/>
        <c:axPos val="l"/>
        <c:numFmt formatCode="0" sourceLinked="0"/>
        <c:majorTickMark val="none"/>
        <c:minorTickMark val="none"/>
        <c:tickLblPos val="nextTo"/>
        <c:crossAx val="86611456"/>
        <c:crosses val="autoZero"/>
        <c:crossBetween val="between"/>
        <c:majorUnit val="10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  <a:scene3d>
      <a:camera prst="orthographicFront"/>
      <a:lightRig rig="threePt" dir="t"/>
    </a:scene3d>
    <a:sp3d>
      <a:bevelT w="6350"/>
    </a:sp3d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3368177952539"/>
          <c:y val="3.0890786178840949E-2"/>
          <c:w val="0.824533862401157"/>
          <c:h val="0.66782398504958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9850">
              <a:noFill/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Чеченская Республика</c:v>
                </c:pt>
                <c:pt idx="1">
                  <c:v>Кабардино-Балкарская Республика</c:v>
                </c:pt>
                <c:pt idx="2">
                  <c:v>Ставропольский край</c:v>
                </c:pt>
                <c:pt idx="3">
                  <c:v>Карачаево-Черкесская Республика</c:v>
                </c:pt>
                <c:pt idx="4">
                  <c:v>Республика Северная Осетия - Алания</c:v>
                </c:pt>
                <c:pt idx="5">
                  <c:v>Республика Дагестан</c:v>
                </c:pt>
                <c:pt idx="6">
                  <c:v>Республика Ингушетия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109.3</c:v>
                </c:pt>
                <c:pt idx="1">
                  <c:v>102.8</c:v>
                </c:pt>
                <c:pt idx="2">
                  <c:v>100.6</c:v>
                </c:pt>
                <c:pt idx="3">
                  <c:v>100.4</c:v>
                </c:pt>
                <c:pt idx="4">
                  <c:v>97.6</c:v>
                </c:pt>
                <c:pt idx="5">
                  <c:v>94</c:v>
                </c:pt>
                <c:pt idx="6">
                  <c:v>91.8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6A-46C2-B9F5-CBDE4E12F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52928"/>
        <c:axId val="87854464"/>
      </c:barChart>
      <c:catAx>
        <c:axId val="878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7854464"/>
        <c:crosses val="autoZero"/>
        <c:auto val="1"/>
        <c:lblAlgn val="ctr"/>
        <c:lblOffset val="100"/>
        <c:noMultiLvlLbl val="0"/>
      </c:catAx>
      <c:valAx>
        <c:axId val="87854464"/>
        <c:scaling>
          <c:orientation val="minMax"/>
          <c:max val="11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7852928"/>
        <c:crosses val="autoZero"/>
        <c:crossBetween val="between"/>
        <c:majorUnit val="10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  <a:scene3d>
      <a:camera prst="orthographicFront"/>
      <a:lightRig rig="threePt" dir="t"/>
    </a:scene3d>
    <a:sp3d>
      <a:bevelT w="6350"/>
    </a:sp3d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3368177952539"/>
          <c:y val="3.0890786178840949E-2"/>
          <c:w val="0.824533862401157"/>
          <c:h val="0.66782398504958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9850">
              <a:noFill/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Чеченская Республика</c:v>
                </c:pt>
                <c:pt idx="1">
                  <c:v>Карачаево-Черкесская Республика</c:v>
                </c:pt>
                <c:pt idx="2">
                  <c:v>Республика Северная Осетия - Алания</c:v>
                </c:pt>
                <c:pt idx="3">
                  <c:v>Кабардино-Балкарская Республика</c:v>
                </c:pt>
                <c:pt idx="4">
                  <c:v>Ставропольский край</c:v>
                </c:pt>
                <c:pt idx="5">
                  <c:v>Республика Ингушетия</c:v>
                </c:pt>
                <c:pt idx="6">
                  <c:v>Республика Дагестан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105.1</c:v>
                </c:pt>
                <c:pt idx="1">
                  <c:v>99.3</c:v>
                </c:pt>
                <c:pt idx="2">
                  <c:v>97.8</c:v>
                </c:pt>
                <c:pt idx="3">
                  <c:v>97.2</c:v>
                </c:pt>
                <c:pt idx="4">
                  <c:v>96.8</c:v>
                </c:pt>
                <c:pt idx="5">
                  <c:v>95.2</c:v>
                </c:pt>
                <c:pt idx="6">
                  <c:v>85.7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6A-46C2-B9F5-CBDE4E12F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650688"/>
        <c:axId val="89652224"/>
      </c:barChart>
      <c:catAx>
        <c:axId val="8965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9652224"/>
        <c:crosses val="autoZero"/>
        <c:auto val="1"/>
        <c:lblAlgn val="ctr"/>
        <c:lblOffset val="100"/>
        <c:noMultiLvlLbl val="0"/>
      </c:catAx>
      <c:valAx>
        <c:axId val="89652224"/>
        <c:scaling>
          <c:orientation val="minMax"/>
          <c:max val="11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9650688"/>
        <c:crosses val="autoZero"/>
        <c:crossBetween val="between"/>
        <c:majorUnit val="10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  <a:scene3d>
      <a:camera prst="orthographicFront"/>
      <a:lightRig rig="threePt" dir="t"/>
    </a:scene3d>
    <a:sp3d>
      <a:bevelT w="6350"/>
    </a:sp3d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14338745809578"/>
          <c:y val="0.1338901964904031"/>
          <c:w val="0.81682412129366666"/>
          <c:h val="0.5063469393370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9850">
              <a:noFill/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Лист1!$A$3:$A$8</c:f>
              <c:strCache>
                <c:ptCount val="6"/>
                <c:pt idx="0">
                  <c:v>Кабардино-Балкарская Республика</c:v>
                </c:pt>
                <c:pt idx="1">
                  <c:v>Чеченская Республика</c:v>
                </c:pt>
                <c:pt idx="2">
                  <c:v>Карачаево-Черкесская Республика</c:v>
                </c:pt>
                <c:pt idx="3">
                  <c:v>Республика Дагестан</c:v>
                </c:pt>
                <c:pt idx="4">
                  <c:v>Республика Северная Осетия - Алания</c:v>
                </c:pt>
                <c:pt idx="5">
                  <c:v>Ставропольский край</c:v>
                </c:pt>
              </c:strCache>
            </c:strRef>
          </c:cat>
          <c:val>
            <c:numRef>
              <c:f>Лист1!$B$3:$B$8</c:f>
              <c:numCache>
                <c:formatCode>#,##0.0</c:formatCode>
                <c:ptCount val="6"/>
                <c:pt idx="0">
                  <c:v>239.3</c:v>
                </c:pt>
                <c:pt idx="1">
                  <c:v>234</c:v>
                </c:pt>
                <c:pt idx="2">
                  <c:v>221.3</c:v>
                </c:pt>
                <c:pt idx="3">
                  <c:v>206.2</c:v>
                </c:pt>
                <c:pt idx="4">
                  <c:v>198.6</c:v>
                </c:pt>
                <c:pt idx="5">
                  <c:v>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6A-46C2-B9F5-CBDE4E12F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42016"/>
        <c:axId val="32343552"/>
      </c:barChart>
      <c:catAx>
        <c:axId val="3234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343552"/>
        <c:crosses val="autoZero"/>
        <c:auto val="1"/>
        <c:lblAlgn val="ctr"/>
        <c:lblOffset val="100"/>
        <c:noMultiLvlLbl val="0"/>
      </c:catAx>
      <c:valAx>
        <c:axId val="32343552"/>
        <c:scaling>
          <c:orientation val="minMax"/>
          <c:max val="24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342016"/>
        <c:crosses val="autoZero"/>
        <c:crossBetween val="between"/>
        <c:majorUnit val="10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  <a:scene3d>
      <a:camera prst="orthographicFront"/>
      <a:lightRig rig="threePt" dir="t"/>
    </a:scene3d>
    <a:sp3d>
      <a:bevelT w="6350"/>
    </a:sp3d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3368177952539"/>
          <c:y val="3.0890786178840949E-2"/>
          <c:w val="0.824533862401157"/>
          <c:h val="0.66782398504958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9850">
              <a:noFill/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Республика Дагестан</c:v>
                </c:pt>
                <c:pt idx="1">
                  <c:v>Карачаево-Черкесская Республика</c:v>
                </c:pt>
                <c:pt idx="2">
                  <c:v>Кабардино-Балкарская Республика</c:v>
                </c:pt>
                <c:pt idx="3">
                  <c:v>Чеченская Республика</c:v>
                </c:pt>
                <c:pt idx="4">
                  <c:v>Ставропольский край</c:v>
                </c:pt>
                <c:pt idx="5">
                  <c:v>Республика Северная Осетия - Алания</c:v>
                </c:pt>
                <c:pt idx="6">
                  <c:v>Республика Ингушетия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131.69999999999999</c:v>
                </c:pt>
                <c:pt idx="1">
                  <c:v>118.9</c:v>
                </c:pt>
                <c:pt idx="2">
                  <c:v>111.5</c:v>
                </c:pt>
                <c:pt idx="3">
                  <c:v>110.3</c:v>
                </c:pt>
                <c:pt idx="4">
                  <c:v>107.5</c:v>
                </c:pt>
                <c:pt idx="5">
                  <c:v>95.8</c:v>
                </c:pt>
                <c:pt idx="6">
                  <c:v>95.6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6A-46C2-B9F5-CBDE4E12F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98816"/>
        <c:axId val="32500352"/>
      </c:barChart>
      <c:catAx>
        <c:axId val="3249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500352"/>
        <c:crosses val="autoZero"/>
        <c:auto val="1"/>
        <c:lblAlgn val="ctr"/>
        <c:lblOffset val="100"/>
        <c:noMultiLvlLbl val="0"/>
      </c:catAx>
      <c:valAx>
        <c:axId val="32500352"/>
        <c:scaling>
          <c:orientation val="minMax"/>
          <c:max val="133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498816"/>
        <c:crosses val="autoZero"/>
        <c:crossBetween val="between"/>
        <c:majorUnit val="10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  <a:scene3d>
      <a:camera prst="orthographicFront"/>
      <a:lightRig rig="threePt" dir="t"/>
    </a:scene3d>
    <a:sp3d>
      <a:bevelT w="6350"/>
    </a:sp3d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3368177952539"/>
          <c:y val="3.0890786178840949E-2"/>
          <c:w val="0.824533862401157"/>
          <c:h val="0.66782398504958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9850">
              <a:noFill/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Чеченская Республика</c:v>
                </c:pt>
                <c:pt idx="1">
                  <c:v>Ставропольский край</c:v>
                </c:pt>
                <c:pt idx="2">
                  <c:v>Республика Дагестан</c:v>
                </c:pt>
                <c:pt idx="3">
                  <c:v>Кабардино-Балкарская Республика</c:v>
                </c:pt>
                <c:pt idx="4">
                  <c:v>Республика Северная Осетия - Алания</c:v>
                </c:pt>
                <c:pt idx="5">
                  <c:v>Республика Ингушетия</c:v>
                </c:pt>
                <c:pt idx="6">
                  <c:v>Карачаево-Черкесская Республика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110.4</c:v>
                </c:pt>
                <c:pt idx="1">
                  <c:v>108.8</c:v>
                </c:pt>
                <c:pt idx="2">
                  <c:v>108.4</c:v>
                </c:pt>
                <c:pt idx="3">
                  <c:v>105.8</c:v>
                </c:pt>
                <c:pt idx="4">
                  <c:v>103</c:v>
                </c:pt>
                <c:pt idx="5">
                  <c:v>97.6</c:v>
                </c:pt>
                <c:pt idx="6">
                  <c:v>94.2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6A-46C2-B9F5-CBDE4E12F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15840"/>
        <c:axId val="32917376"/>
      </c:barChart>
      <c:catAx>
        <c:axId val="3291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917376"/>
        <c:crosses val="autoZero"/>
        <c:auto val="1"/>
        <c:lblAlgn val="ctr"/>
        <c:lblOffset val="100"/>
        <c:noMultiLvlLbl val="0"/>
      </c:catAx>
      <c:valAx>
        <c:axId val="32917376"/>
        <c:scaling>
          <c:orientation val="minMax"/>
          <c:max val="133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915840"/>
        <c:crosses val="autoZero"/>
        <c:crossBetween val="between"/>
        <c:majorUnit val="10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  <a:scene3d>
      <a:camera prst="orthographicFront"/>
      <a:lightRig rig="threePt" dir="t"/>
    </a:scene3d>
    <a:sp3d>
      <a:bevelT w="6350"/>
    </a:sp3d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3368177952539"/>
          <c:y val="3.0890786178840949E-2"/>
          <c:w val="0.824533862401157"/>
          <c:h val="0.66782398504958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9850">
              <a:noFill/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Чеченская Республика</c:v>
                </c:pt>
                <c:pt idx="1">
                  <c:v>Республика Дагестан</c:v>
                </c:pt>
                <c:pt idx="2">
                  <c:v>Ставропольский край</c:v>
                </c:pt>
                <c:pt idx="3">
                  <c:v>Республика Северная Осетия - Алания</c:v>
                </c:pt>
                <c:pt idx="4">
                  <c:v>Кабардино-Балкарская Республика</c:v>
                </c:pt>
                <c:pt idx="5">
                  <c:v>Республика Ингушетия</c:v>
                </c:pt>
                <c:pt idx="6">
                  <c:v>Карачаево-Черкесская Республика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110</c:v>
                </c:pt>
                <c:pt idx="1">
                  <c:v>104.6</c:v>
                </c:pt>
                <c:pt idx="2">
                  <c:v>100.4</c:v>
                </c:pt>
                <c:pt idx="3">
                  <c:v>96.7</c:v>
                </c:pt>
                <c:pt idx="4">
                  <c:v>96.4</c:v>
                </c:pt>
                <c:pt idx="5">
                  <c:v>91.9</c:v>
                </c:pt>
                <c:pt idx="6">
                  <c:v>88.9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6A-46C2-B9F5-CBDE4E12F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81024"/>
        <c:axId val="34095104"/>
      </c:barChart>
      <c:catAx>
        <c:axId val="3408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4095104"/>
        <c:crosses val="autoZero"/>
        <c:auto val="1"/>
        <c:lblAlgn val="ctr"/>
        <c:lblOffset val="100"/>
        <c:noMultiLvlLbl val="0"/>
      </c:catAx>
      <c:valAx>
        <c:axId val="34095104"/>
        <c:scaling>
          <c:orientation val="minMax"/>
          <c:max val="133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4081024"/>
        <c:crosses val="autoZero"/>
        <c:crossBetween val="between"/>
        <c:majorUnit val="10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  <a:scene3d>
      <a:camera prst="orthographicFront"/>
      <a:lightRig rig="threePt" dir="t"/>
    </a:scene3d>
    <a:sp3d>
      <a:bevelT w="6350"/>
    </a:sp3d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3368177952539"/>
          <c:y val="3.0890786178840949E-2"/>
          <c:w val="0.824533862401157"/>
          <c:h val="0.66782398504958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9850">
              <a:noFill/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Чеченская Республика</c:v>
                </c:pt>
                <c:pt idx="1">
                  <c:v>Республика Дагестан</c:v>
                </c:pt>
                <c:pt idx="2">
                  <c:v>Кабардино-Балкарская Республика</c:v>
                </c:pt>
                <c:pt idx="3">
                  <c:v>Ставропольский край</c:v>
                </c:pt>
                <c:pt idx="4">
                  <c:v>Республика Ингушетия</c:v>
                </c:pt>
                <c:pt idx="5">
                  <c:v>Карачаево-Черкесская Республика</c:v>
                </c:pt>
                <c:pt idx="6">
                  <c:v>Республика Северная Осетия - Алания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223.3</c:v>
                </c:pt>
                <c:pt idx="1">
                  <c:v>221.7</c:v>
                </c:pt>
                <c:pt idx="2">
                  <c:v>209.9</c:v>
                </c:pt>
                <c:pt idx="3">
                  <c:v>209.8</c:v>
                </c:pt>
                <c:pt idx="4">
                  <c:v>195.4</c:v>
                </c:pt>
                <c:pt idx="5">
                  <c:v>193.9</c:v>
                </c:pt>
                <c:pt idx="6">
                  <c:v>193.9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6A-46C2-B9F5-CBDE4E12F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05120"/>
        <c:axId val="44806912"/>
      </c:barChart>
      <c:catAx>
        <c:axId val="4480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4806912"/>
        <c:crosses val="autoZero"/>
        <c:auto val="1"/>
        <c:lblAlgn val="ctr"/>
        <c:lblOffset val="100"/>
        <c:noMultiLvlLbl val="0"/>
      </c:catAx>
      <c:valAx>
        <c:axId val="44806912"/>
        <c:scaling>
          <c:orientation val="minMax"/>
          <c:max val="226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4805120"/>
        <c:crosses val="autoZero"/>
        <c:crossBetween val="between"/>
        <c:majorUnit val="10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  <a:scene3d>
      <a:camera prst="orthographicFront"/>
      <a:lightRig rig="threePt" dir="t"/>
    </a:scene3d>
    <a:sp3d>
      <a:bevelT w="6350"/>
    </a:sp3d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3368177952539"/>
          <c:y val="3.0890786178840949E-2"/>
          <c:w val="0.824533862401157"/>
          <c:h val="0.66782398504958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9850">
              <a:noFill/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Карачаево-Черкесская Республика</c:v>
                </c:pt>
                <c:pt idx="1">
                  <c:v>Чеченская Республика</c:v>
                </c:pt>
                <c:pt idx="2">
                  <c:v>Республика Ингушетия</c:v>
                </c:pt>
                <c:pt idx="3">
                  <c:v>Ставропольский край</c:v>
                </c:pt>
                <c:pt idx="4">
                  <c:v>Кабардино-Балкарская Республика</c:v>
                </c:pt>
                <c:pt idx="5">
                  <c:v>Республика Дагестан</c:v>
                </c:pt>
                <c:pt idx="6">
                  <c:v>Республика Северная Осетия - Алания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239.9</c:v>
                </c:pt>
                <c:pt idx="1">
                  <c:v>221.3</c:v>
                </c:pt>
                <c:pt idx="2">
                  <c:v>205.9</c:v>
                </c:pt>
                <c:pt idx="3">
                  <c:v>192.4</c:v>
                </c:pt>
                <c:pt idx="4">
                  <c:v>184.6</c:v>
                </c:pt>
                <c:pt idx="5">
                  <c:v>176.4</c:v>
                </c:pt>
                <c:pt idx="6">
                  <c:v>164.9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6A-46C2-B9F5-CBDE4E12F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29184"/>
        <c:axId val="43230720"/>
      </c:barChart>
      <c:catAx>
        <c:axId val="4322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3230720"/>
        <c:crosses val="autoZero"/>
        <c:auto val="1"/>
        <c:lblAlgn val="ctr"/>
        <c:lblOffset val="100"/>
        <c:noMultiLvlLbl val="0"/>
      </c:catAx>
      <c:valAx>
        <c:axId val="43230720"/>
        <c:scaling>
          <c:orientation val="minMax"/>
          <c:max val="24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3229184"/>
        <c:crosses val="autoZero"/>
        <c:crossBetween val="between"/>
        <c:majorUnit val="10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  <a:scene3d>
      <a:camera prst="orthographicFront"/>
      <a:lightRig rig="threePt" dir="t"/>
    </a:scene3d>
    <a:sp3d>
      <a:bevelT w="6350"/>
    </a:sp3d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3368177952539"/>
          <c:y val="3.0890786178840949E-2"/>
          <c:w val="0.824533862401157"/>
          <c:h val="0.66782398504958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9850">
              <a:noFill/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Чеченская Республика</c:v>
                </c:pt>
                <c:pt idx="1">
                  <c:v>Республика Дагестан</c:v>
                </c:pt>
                <c:pt idx="2">
                  <c:v>Республика Северная Осетия - Алания</c:v>
                </c:pt>
                <c:pt idx="3">
                  <c:v>Ставропольский край</c:v>
                </c:pt>
                <c:pt idx="4">
                  <c:v>Кабардино-Балкарская Республика</c:v>
                </c:pt>
                <c:pt idx="5">
                  <c:v>Республика Ингушетия</c:v>
                </c:pt>
                <c:pt idx="6">
                  <c:v>Карачаево-Черкесская Республика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111.2</c:v>
                </c:pt>
                <c:pt idx="1">
                  <c:v>105.3</c:v>
                </c:pt>
                <c:pt idx="2">
                  <c:v>103.4</c:v>
                </c:pt>
                <c:pt idx="3">
                  <c:v>102.3</c:v>
                </c:pt>
                <c:pt idx="4">
                  <c:v>99.7</c:v>
                </c:pt>
                <c:pt idx="5">
                  <c:v>95.9</c:v>
                </c:pt>
                <c:pt idx="6">
                  <c:v>95.4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6A-46C2-B9F5-CBDE4E12F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92928"/>
        <c:axId val="44894464"/>
      </c:barChart>
      <c:catAx>
        <c:axId val="4489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4894464"/>
        <c:crosses val="autoZero"/>
        <c:auto val="1"/>
        <c:lblAlgn val="ctr"/>
        <c:lblOffset val="100"/>
        <c:noMultiLvlLbl val="0"/>
      </c:catAx>
      <c:valAx>
        <c:axId val="44894464"/>
        <c:scaling>
          <c:orientation val="minMax"/>
          <c:max val="115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4892928"/>
        <c:crosses val="autoZero"/>
        <c:crossBetween val="between"/>
        <c:majorUnit val="10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  <a:scene3d>
      <a:camera prst="orthographicFront"/>
      <a:lightRig rig="threePt" dir="t"/>
    </a:scene3d>
    <a:sp3d>
      <a:bevelT w="6350"/>
    </a:sp3d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3368177952539"/>
          <c:y val="3.0890786178840949E-2"/>
          <c:w val="0.824533862401157"/>
          <c:h val="0.66782398504958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9850">
              <a:noFill/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Чеченская Республика</c:v>
                </c:pt>
                <c:pt idx="1">
                  <c:v>Республика Дагестан</c:v>
                </c:pt>
                <c:pt idx="2">
                  <c:v>Республика Северная Осетия - Алания</c:v>
                </c:pt>
                <c:pt idx="3">
                  <c:v>Ставропольский край</c:v>
                </c:pt>
                <c:pt idx="4">
                  <c:v>Карачаево-Черкесская Республика</c:v>
                </c:pt>
                <c:pt idx="5">
                  <c:v>Республика Ингушетия</c:v>
                </c:pt>
                <c:pt idx="6">
                  <c:v>Кабардино-Балкарская Республика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107.3</c:v>
                </c:pt>
                <c:pt idx="1">
                  <c:v>106.6</c:v>
                </c:pt>
                <c:pt idx="2">
                  <c:v>101.3</c:v>
                </c:pt>
                <c:pt idx="3">
                  <c:v>99.8</c:v>
                </c:pt>
                <c:pt idx="4">
                  <c:v>97.8</c:v>
                </c:pt>
                <c:pt idx="5">
                  <c:v>97.6</c:v>
                </c:pt>
                <c:pt idx="6">
                  <c:v>97.4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6A-46C2-B9F5-CBDE4E12F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64096"/>
        <c:axId val="32167808"/>
      </c:barChart>
      <c:catAx>
        <c:axId val="3216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167808"/>
        <c:crosses val="autoZero"/>
        <c:auto val="1"/>
        <c:lblAlgn val="ctr"/>
        <c:lblOffset val="100"/>
        <c:noMultiLvlLbl val="0"/>
      </c:catAx>
      <c:valAx>
        <c:axId val="32167808"/>
        <c:scaling>
          <c:orientation val="minMax"/>
          <c:max val="11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164096"/>
        <c:crosses val="autoZero"/>
        <c:crossBetween val="between"/>
        <c:majorUnit val="10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  <a:scene3d>
      <a:camera prst="orthographicFront"/>
      <a:lightRig rig="threePt" dir="t"/>
    </a:scene3d>
    <a:sp3d>
      <a:bevelT w="6350"/>
    </a:sp3d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0.00793</cdr:x>
      <cdr:y>0.142</cdr:y>
    </cdr:from>
    <cdr:to>
      <cdr:x>0.0429</cdr:x>
      <cdr:y>0.2079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="" xmlns:r="http://schemas.openxmlformats.org/officeDocument/2006/relationships" xmlns:p="http://schemas.openxmlformats.org/presentationml/2006/main" xmlns:a16="http://schemas.microsoft.com/office/drawing/2014/main" xmlns:lc="http://schemas.openxmlformats.org/drawingml/2006/lockedCanvas" id="{AC8647CC-D640-4664-A55D-084CD215AB8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5315" y="620478"/>
          <a:ext cx="288000" cy="288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0.00793</cdr:x>
      <cdr:y>0.29727</cdr:y>
    </cdr:from>
    <cdr:to>
      <cdr:x>0.04989</cdr:x>
      <cdr:y>0.3897</cdr:y>
    </cdr:to>
    <cdr:pic>
      <cdr:nvPicPr>
        <cdr:cNvPr id="3" name="Picture 30" descr="Герб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314" y="1298971"/>
          <a:ext cx="345600" cy="40392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0.00793</cdr:x>
      <cdr:y>0.21194</cdr:y>
    </cdr:from>
    <cdr:to>
      <cdr:x>0.04996</cdr:x>
      <cdr:y>0.29433</cdr:y>
    </cdr:to>
    <cdr:pic>
      <cdr:nvPicPr>
        <cdr:cNvPr id="4" name="Picture 14" descr="Файл:Coat of Arms of Dagestan.sv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315" y="926135"/>
          <a:ext cx="346177" cy="36000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0.00793</cdr:x>
      <cdr:y>0.41535</cdr:y>
    </cdr:from>
    <cdr:to>
      <cdr:x>0.05164</cdr:x>
      <cdr:y>0.49773</cdr:y>
    </cdr:to>
    <cdr:pic>
      <cdr:nvPicPr>
        <cdr:cNvPr id="5" name="Picture 22" descr="Герб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315" y="1814936"/>
          <a:ext cx="360000" cy="36000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0.00793</cdr:x>
      <cdr:y>0.53019</cdr:y>
    </cdr:from>
    <cdr:to>
      <cdr:x>0.0429</cdr:x>
      <cdr:y>0.61077</cdr:y>
    </cdr:to>
    <cdr:pic>
      <cdr:nvPicPr>
        <cdr:cNvPr id="6" name="Picture 18" descr="Герб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315" y="2316785"/>
          <a:ext cx="288000" cy="35208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0.00793</cdr:x>
      <cdr:y>0.61258</cdr:y>
    </cdr:from>
    <cdr:to>
      <cdr:x>0.04648</cdr:x>
      <cdr:y>0.69496</cdr:y>
    </cdr:to>
    <cdr:pic>
      <cdr:nvPicPr>
        <cdr:cNvPr id="7" name="Picture 26" descr="Герб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315" y="2676785"/>
          <a:ext cx="317530" cy="36000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0.00793</cdr:x>
      <cdr:y>0.72271</cdr:y>
    </cdr:from>
    <cdr:to>
      <cdr:x>0.04996</cdr:x>
      <cdr:y>0.8051</cdr:y>
    </cdr:to>
    <cdr:pic>
      <cdr:nvPicPr>
        <cdr:cNvPr id="8" name="Picture 20" descr="Герб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315" y="3158044"/>
          <a:ext cx="346154" cy="36000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0.00793</cdr:x>
      <cdr:y>0.8051</cdr:y>
    </cdr:from>
    <cdr:to>
      <cdr:x>0.04989</cdr:x>
      <cdr:y>0.88419</cdr:y>
    </cdr:to>
    <cdr:pic>
      <cdr:nvPicPr>
        <cdr:cNvPr id="9" name="Picture 16" descr="Герб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315" y="3518044"/>
          <a:ext cx="345600" cy="34560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0.23592</cdr:x>
      <cdr:y>0</cdr:y>
    </cdr:from>
    <cdr:to>
      <cdr:x>1</cdr:x>
      <cdr:y>0.12678</cdr:y>
    </cdr:to>
    <cdr:sp macro="" textlink="">
      <cdr:nvSpPr>
        <cdr:cNvPr id="10" name="TextBox 44"/>
        <cdr:cNvSpPr txBox="1"/>
      </cdr:nvSpPr>
      <cdr:spPr>
        <a:xfrm xmlns:a="http://schemas.openxmlformats.org/drawingml/2006/main">
          <a:off x="1943100" y="0"/>
          <a:ext cx="6293241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solidFill>
                <a:srgbClr val="334286"/>
              </a:solidFill>
            </a:rPr>
            <a:t>Отношение средней заработной платы к оценке среднемесячной начисленной заработной платы наемных работников в организациях, у индивидуальных предпринимателей и физических лиц за январь-сентябрь 2022 года, %</a:t>
          </a:r>
          <a:endParaRPr lang="ru-RU" sz="1000" dirty="0">
            <a:solidFill>
              <a:srgbClr val="334286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0.23592</cdr:x>
      <cdr:y>0</cdr:y>
    </cdr:from>
    <cdr:to>
      <cdr:x>1</cdr:x>
      <cdr:y>0.12678</cdr:y>
    </cdr:to>
    <cdr:sp macro="" textlink="">
      <cdr:nvSpPr>
        <cdr:cNvPr id="10" name="TextBox 44"/>
        <cdr:cNvSpPr txBox="1"/>
      </cdr:nvSpPr>
      <cdr:spPr>
        <a:xfrm xmlns:a="http://schemas.openxmlformats.org/drawingml/2006/main">
          <a:off x="1943100" y="0"/>
          <a:ext cx="6293241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solidFill>
                <a:srgbClr val="334286"/>
              </a:solidFill>
            </a:rPr>
            <a:t>Отношение средней заработной платы к оценке среднемесячной начисленной заработной платы наемных работников в организациях, у индивидуальных предпринимателей и физических лиц за январь-сентябрь 2022 года, %</a:t>
          </a:r>
          <a:endParaRPr lang="ru-RU" sz="1000" dirty="0">
            <a:solidFill>
              <a:srgbClr val="33428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805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677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677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67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67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677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677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677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677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677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677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67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222327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СЕВЕРО-КАВКАЗСТАТ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9.xml"/><Relationship Id="rId7" Type="http://schemas.openxmlformats.org/officeDocument/2006/relationships/package" Target="../embeddings/Microsoft_Excel_Worksheet16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png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notesSlide" Target="../notesSlides/notesSlide10.xml"/><Relationship Id="rId7" Type="http://schemas.openxmlformats.org/officeDocument/2006/relationships/package" Target="../embeddings/Microsoft_Excel_Worksheet18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png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11.xml"/><Relationship Id="rId7" Type="http://schemas.openxmlformats.org/officeDocument/2006/relationships/package" Target="../embeddings/Microsoft_Excel_Worksheet20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png"/><Relationship Id="rId5" Type="http://schemas.openxmlformats.org/officeDocument/2006/relationships/chart" Target="../charts/char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3.xml"/><Relationship Id="rId7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6.xlsx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8.xlsx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6.xml"/><Relationship Id="rId7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7.xml"/><Relationship Id="rId7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png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notesSlide" Target="../notesSlides/notesSlide8.xml"/><Relationship Id="rId7" Type="http://schemas.openxmlformats.org/officeDocument/2006/relationships/package" Target="../embeddings/Microsoft_Excel_Worksheet14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png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344378"/>
            <a:ext cx="5102168" cy="3987800"/>
          </a:xfrm>
        </p:spPr>
        <p:txBody>
          <a:bodyPr anchor="ctr" anchorCtr="0"/>
          <a:lstStyle/>
          <a:p>
            <a:r>
              <a:rPr lang="ru-RU" sz="2000" b="1" spc="-60" dirty="0" smtClean="0"/>
              <a:t>ИТОГИ ФЕДЕРАЛЬНОГО СТАТИСТИЧЕСКОГО НАБЛЮДЕНИЯ ЧИСЛЕННОСТИ И ЗАРАБОТНОЙ ПЛАТЫ РАБОТНИКОВ ПО КАТЕГОРИЯМ В ОРГАНИЗАЦИЙ СОЦИАЛЬНОЙ СФЕРЫ И НАУКИ</a:t>
            </a:r>
            <a:endParaRPr lang="ru-RU" sz="2000" b="1" spc="-60" dirty="0"/>
          </a:p>
          <a:p>
            <a:endParaRPr lang="ru-RU" sz="2000" spc="-50" dirty="0"/>
          </a:p>
          <a:p>
            <a:r>
              <a:rPr lang="ru-RU" sz="2000" spc="-50" dirty="0" smtClean="0"/>
              <a:t>ЯНВАРЬ-СЕНТЯБРЬ 2022 ГОДА</a:t>
            </a:r>
            <a:endParaRPr lang="ru-RU" sz="2000" spc="-5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537111" y="110504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5537112" y="1702213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537112" y="2300973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202408" y="658770"/>
            <a:ext cx="5989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5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СРЕДНЯЯ ЗАРАБОТНАЯ ПЛАТА </a:t>
            </a:r>
            <a:r>
              <a:rPr lang="ru-RU" sz="16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ПРЕПОДАВАТЕЛЕЙ ОРГАНИЗАЦИЙ </a:t>
            </a:r>
            <a:r>
              <a:rPr lang="ru-RU" sz="1600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ВПО</a:t>
            </a:r>
            <a:endParaRPr lang="ru-RU" sz="1200" spc="-5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202408" y="1166604"/>
            <a:ext cx="5864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5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СРЕДНЯЯ ЗАРАБОТНАЯ ПЛАТА </a:t>
            </a:r>
            <a:r>
              <a:rPr lang="ru-RU" sz="16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ПРЕПОДАВАТЕЛЕЙ И МАСТЕРОВ НПО и </a:t>
            </a:r>
            <a:r>
              <a:rPr lang="ru-RU" sz="1600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СПО</a:t>
            </a:r>
            <a:endParaRPr lang="ru-RU" sz="1200" spc="-5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6202409" y="3086955"/>
            <a:ext cx="57990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СРЕДНЯЯ ЗАРАБОТНАЯ ПЛАТА ВРАЧЕЙ</a:t>
            </a:r>
            <a:endParaRPr lang="ru-RU" sz="1600" spc="-25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537112" y="12440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08BF2A-5EC0-4257-96B4-6890DEE366CD}"/>
              </a:ext>
            </a:extLst>
          </p:cNvPr>
          <p:cNvSpPr txBox="1"/>
          <p:nvPr/>
        </p:nvSpPr>
        <p:spPr>
          <a:xfrm>
            <a:off x="5537112" y="557041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DFA66DE-6EF9-4D94-9074-E9636A6586F7}"/>
              </a:ext>
            </a:extLst>
          </p:cNvPr>
          <p:cNvSpPr/>
          <p:nvPr/>
        </p:nvSpPr>
        <p:spPr>
          <a:xfrm>
            <a:off x="6202408" y="73995"/>
            <a:ext cx="5799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СРЕДНЯЯ ЗАРАБОТНАЯ ПЛАТА ПЕДАГОГОВ ОБЩЕГО ОБРАЗОВАНИЯ</a:t>
            </a:r>
            <a:endParaRPr lang="ru-RU" sz="1200" spc="-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208352" y="1751379"/>
            <a:ext cx="5418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5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СРЕДНЯЯ ЗАРАБОТНАЯ ПЛАТА </a:t>
            </a:r>
            <a:r>
              <a:rPr lang="ru-RU" sz="16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СРЕДНЕГО МЕДИЦИНСКОГО ПЕРСОНАЛА</a:t>
            </a:r>
            <a:endParaRPr lang="ru-RU" sz="1200" spc="-5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202408" y="2424084"/>
            <a:ext cx="5418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5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СРЕДНЯЯ ЗАРАБОТНАЯ ПЛАТА </a:t>
            </a:r>
            <a:r>
              <a:rPr lang="ru-RU" sz="16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МЛАДШЕГО МЕДИЦИНСКОГО </a:t>
            </a:r>
            <a:r>
              <a:rPr lang="ru-RU" sz="1600" spc="-5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ПЕРСОНАЛА</a:t>
            </a:r>
            <a:endParaRPr lang="ru-RU" sz="1200" spc="-5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537110" y="288816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537112" y="3439501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6202408" y="3624167"/>
            <a:ext cx="57990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СРЕДНЯЯ ЗАРАБОТНАЯ ПЛАТА НАУЧНЫХ СОТРУДНИКОВ</a:t>
            </a:r>
            <a:endParaRPr lang="ru-RU" sz="1600" spc="-25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537112" y="4042188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6202407" y="4103743"/>
            <a:ext cx="5799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СРЕДНЯЯ ЗАРАБОТНАЯ ПЛАТА РАБОТНИКОВ УЧРЕЖДЕНИЙ КУЛЬТУРЫ</a:t>
            </a:r>
            <a:endParaRPr lang="ru-RU" sz="1600" spc="-25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537112" y="462332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537109" y="5212646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6208352" y="4688518"/>
            <a:ext cx="5799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СРЕДНЯЯ ЗАРАБОТНАЯ ПЛАТА СОЦИАЛЬНЫХ РАБОТНИКОВ</a:t>
            </a:r>
            <a:endParaRPr lang="ru-RU" sz="1600" spc="-25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6202409" y="5278088"/>
            <a:ext cx="5799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СРЕДНЯЯ ЗАРАБОТНАЯ ПЛАТА ПЕДАГОГИЧЕСКИХ РАБОТНИКОВ ДОПОЛНИТЕЛЬНОГО ОБРАЗОВАНИЯ ДЕТЕЙ</a:t>
            </a:r>
            <a:endParaRPr lang="ru-RU" sz="1600" spc="-25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537112" y="5862863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6208352" y="5971198"/>
            <a:ext cx="5799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СРЕДНЯЯ ЗАРАБОТНАЯ ПЛАТА ПЕДАГОГОВ ДОШКОЛЬНЫХ ОБРАЗОВАТЕЛЬНЫХ ОРГАНИЗАЦИЙ</a:t>
            </a:r>
            <a:endParaRPr lang="ru-RU" sz="1600" spc="-25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6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65294" y="177800"/>
            <a:ext cx="9378082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630440"/>
              </p:ext>
            </p:extLst>
          </p:nvPr>
        </p:nvGraphicFramePr>
        <p:xfrm>
          <a:off x="4327071" y="1985978"/>
          <a:ext cx="7225393" cy="436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120678" y="5927732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3"/>
          <p:cNvSpPr>
            <a:spLocks noGrp="1"/>
          </p:cNvSpPr>
          <p:nvPr>
            <p:ph type="body" sz="quarter" idx="10"/>
          </p:nvPr>
        </p:nvSpPr>
        <p:spPr>
          <a:xfrm>
            <a:off x="1485104" y="469363"/>
            <a:ext cx="10702769" cy="55909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000" dirty="0" smtClean="0"/>
              <a:t>СРЕДНЯЯ ЗАРАБОТНАЯ ПЛАТА СОЦИАЛЬНЫХ РАБОТНИКОВ</a:t>
            </a:r>
            <a:endParaRPr lang="ru-RU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1547529" y="863558"/>
            <a:ext cx="7156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34286"/>
                </a:solidFill>
              </a:rPr>
              <a:t>ЯНВАРЬ-СЕНТЯБРЬ 2022 ГОДА, РУБЛЕЙ </a:t>
            </a:r>
            <a:endParaRPr lang="ru-RU" sz="1600" dirty="0">
              <a:solidFill>
                <a:srgbClr val="334286"/>
              </a:solidFill>
            </a:endParaRPr>
          </a:p>
        </p:txBody>
      </p:sp>
      <p:sp>
        <p:nvSpPr>
          <p:cNvPr id="34" name="TextBox 44"/>
          <p:cNvSpPr txBox="1"/>
          <p:nvPr/>
        </p:nvSpPr>
        <p:spPr>
          <a:xfrm>
            <a:off x="5028596" y="1373868"/>
            <a:ext cx="6293223" cy="55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334286"/>
                </a:solidFill>
              </a:rPr>
              <a:t>Отношение средней заработной платы к оценке среднемесячной начисленной заработной платы наемных работников в организациях, у индивидуальных предпринимателей и физических лиц за январь-сентябрь 2022 года, %</a:t>
            </a:r>
            <a:endParaRPr lang="ru-RU" sz="1000" dirty="0">
              <a:solidFill>
                <a:srgbClr val="334286"/>
              </a:solidFill>
            </a:endParaRPr>
          </a:p>
        </p:txBody>
      </p:sp>
      <p:pic>
        <p:nvPicPr>
          <p:cNvPr id="8194" name="Picture 2" descr="C:\Users\P26_GerasimovaAN\Desktop\Категории работников\Социальные работники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3" y="159108"/>
            <a:ext cx="1280380" cy="173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6432334"/>
            <a:ext cx="11352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Включены социальные работники в организациях образования, здравоохранения, социального обслуживания..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114867"/>
              </p:ext>
            </p:extLst>
          </p:nvPr>
        </p:nvGraphicFramePr>
        <p:xfrm>
          <a:off x="344313" y="1650863"/>
          <a:ext cx="4594375" cy="4393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Лист" r:id="rId7" imgW="4781623" imgH="4571910" progId="Excel.Sheet.12">
                  <p:embed/>
                </p:oleObj>
              </mc:Choice>
              <mc:Fallback>
                <p:oleObj name="Лист" r:id="rId7" imgW="4781623" imgH="4571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4313" y="1650863"/>
                        <a:ext cx="4594375" cy="4393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5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65294" y="177800"/>
            <a:ext cx="9378082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5599987"/>
              </p:ext>
            </p:extLst>
          </p:nvPr>
        </p:nvGraphicFramePr>
        <p:xfrm>
          <a:off x="4269921" y="1985978"/>
          <a:ext cx="7225393" cy="436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120678" y="5927732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3"/>
          <p:cNvSpPr>
            <a:spLocks noGrp="1"/>
          </p:cNvSpPr>
          <p:nvPr>
            <p:ph type="body" sz="quarter" idx="10"/>
          </p:nvPr>
        </p:nvSpPr>
        <p:spPr>
          <a:xfrm>
            <a:off x="1485104" y="469363"/>
            <a:ext cx="10702769" cy="55909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000" dirty="0" smtClean="0"/>
              <a:t>СРЕДНЯЯ ЗАРАБОТНАЯ ПЛАТА ПЕДАГОГИЧЕСКИХ РАБОТНИКОВ ДОПОЛНИТЕЛЬНОГО ОБРАЗОВАНИЯ ДЕТЕЙ*</a:t>
            </a:r>
            <a:endParaRPr lang="ru-RU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1535159" y="938755"/>
            <a:ext cx="7156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34286"/>
                </a:solidFill>
              </a:rPr>
              <a:t>ЯНВАРЬ-СЕНТЯБРЬ 2022 ГОДА, РУБЛЕЙ </a:t>
            </a:r>
            <a:endParaRPr lang="ru-RU" sz="1600" dirty="0">
              <a:solidFill>
                <a:srgbClr val="334286"/>
              </a:solidFill>
            </a:endParaRPr>
          </a:p>
        </p:txBody>
      </p:sp>
      <p:sp>
        <p:nvSpPr>
          <p:cNvPr id="34" name="TextBox 44"/>
          <p:cNvSpPr txBox="1"/>
          <p:nvPr/>
        </p:nvSpPr>
        <p:spPr>
          <a:xfrm>
            <a:off x="5028596" y="1373868"/>
            <a:ext cx="6293223" cy="55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334286"/>
                </a:solidFill>
              </a:rPr>
              <a:t>Отношение средней заработной платы к оценке среднемесячной начисленной заработной платы наемных работников в организациях, у индивидуальных предпринимателей и физических лиц за январь-сентябрь 2022 года, %</a:t>
            </a:r>
            <a:endParaRPr lang="ru-RU" sz="1000" dirty="0">
              <a:solidFill>
                <a:srgbClr val="33428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432334"/>
            <a:ext cx="11352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Без учета выплат за кураторство (5000 рублей).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220" name="Picture 4" descr="C:\Users\P26_GerasimovaAN\Desktop\Категории работников\Педагогические работники дополнительного образования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0" y="195473"/>
            <a:ext cx="1486565" cy="14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602518"/>
              </p:ext>
            </p:extLst>
          </p:nvPr>
        </p:nvGraphicFramePr>
        <p:xfrm>
          <a:off x="400050" y="1540805"/>
          <a:ext cx="4531179" cy="4332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Лист" r:id="rId7" imgW="4781623" imgH="4571910" progId="Excel.Sheet.12">
                  <p:embed/>
                </p:oleObj>
              </mc:Choice>
              <mc:Fallback>
                <p:oleObj name="Лист" r:id="rId7" imgW="4781623" imgH="4571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0050" y="1540805"/>
                        <a:ext cx="4531179" cy="4332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39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65294" y="177800"/>
            <a:ext cx="9378082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38965"/>
              </p:ext>
            </p:extLst>
          </p:nvPr>
        </p:nvGraphicFramePr>
        <p:xfrm>
          <a:off x="4269921" y="1985978"/>
          <a:ext cx="7225393" cy="436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120678" y="5927732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3"/>
          <p:cNvSpPr>
            <a:spLocks noGrp="1"/>
          </p:cNvSpPr>
          <p:nvPr>
            <p:ph type="body" sz="quarter" idx="10"/>
          </p:nvPr>
        </p:nvSpPr>
        <p:spPr>
          <a:xfrm>
            <a:off x="1485104" y="469363"/>
            <a:ext cx="10702769" cy="55909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000" dirty="0" smtClean="0"/>
              <a:t>СРЕДНЯЯ ЗАРАБОТНАЯ ПЛАТА ПЕДАГОГОВ ДОШКОЛЬНЫХ ОБРАЗОВАТЕЛЬНЫХ ОРГАНИЗАЦИЙ</a:t>
            </a:r>
            <a:endParaRPr lang="ru-RU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1535159" y="938755"/>
            <a:ext cx="7156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34286"/>
                </a:solidFill>
              </a:rPr>
              <a:t>ЯНВАРЬ-СЕНТЯБРЬ 2022 ГОДА, РУБЛЕЙ </a:t>
            </a:r>
            <a:endParaRPr lang="ru-RU" sz="1600" dirty="0">
              <a:solidFill>
                <a:srgbClr val="334286"/>
              </a:solidFill>
            </a:endParaRPr>
          </a:p>
        </p:txBody>
      </p:sp>
      <p:sp>
        <p:nvSpPr>
          <p:cNvPr id="34" name="TextBox 44"/>
          <p:cNvSpPr txBox="1"/>
          <p:nvPr/>
        </p:nvSpPr>
        <p:spPr>
          <a:xfrm>
            <a:off x="5028596" y="1373868"/>
            <a:ext cx="6293223" cy="55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334286"/>
                </a:solidFill>
              </a:rPr>
              <a:t>Отношение средней заработной платы к оценке среднемесячной начисленной заработной платы наемных работников в организациях, у индивидуальных предпринимателей и физических лиц за январь-сентябрь 2022 года, %</a:t>
            </a:r>
            <a:endParaRPr lang="ru-RU" sz="1000" dirty="0">
              <a:solidFill>
                <a:srgbClr val="334286"/>
              </a:solidFill>
            </a:endParaRPr>
          </a:p>
        </p:txBody>
      </p:sp>
      <p:pic>
        <p:nvPicPr>
          <p:cNvPr id="10243" name="Picture 3" descr="C:\Users\P26_GerasimovaAN\Desktop\Категории работников\Педагогические работники дошкольных организаци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6" y="148634"/>
            <a:ext cx="1502229" cy="150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731436"/>
              </p:ext>
            </p:extLst>
          </p:nvPr>
        </p:nvGraphicFramePr>
        <p:xfrm>
          <a:off x="247046" y="1390827"/>
          <a:ext cx="478155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Лист" r:id="rId7" imgW="4781623" imgH="4571910" progId="Excel.Sheet.12">
                  <p:embed/>
                </p:oleObj>
              </mc:Choice>
              <mc:Fallback>
                <p:oleObj name="Лист" r:id="rId7" imgW="4781623" imgH="4571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7046" y="1390827"/>
                        <a:ext cx="478155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2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/>
              <a:t>1</a:t>
            </a:r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65294" y="177800"/>
            <a:ext cx="9378082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755254"/>
              </p:ext>
            </p:extLst>
          </p:nvPr>
        </p:nvGraphicFramePr>
        <p:xfrm>
          <a:off x="3641271" y="1558094"/>
          <a:ext cx="8236341" cy="436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120678" y="5927732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3"/>
          <p:cNvSpPr>
            <a:spLocks noGrp="1"/>
          </p:cNvSpPr>
          <p:nvPr>
            <p:ph type="body" sz="quarter" idx="10"/>
          </p:nvPr>
        </p:nvSpPr>
        <p:spPr>
          <a:xfrm>
            <a:off x="1485104" y="809341"/>
            <a:ext cx="10702769" cy="55909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000" dirty="0" smtClean="0"/>
              <a:t>СРЕДНЯЯ ЗАРАБОТНАЯ ПЛАТА</a:t>
            </a:r>
            <a:r>
              <a:rPr lang="en-US" sz="2000" dirty="0" smtClean="0"/>
              <a:t>*</a:t>
            </a:r>
            <a:r>
              <a:rPr lang="ru-RU" sz="2000" dirty="0" smtClean="0"/>
              <a:t> ПЕДАГОГОВ ОБЩЕГО ОБРАЗОВАНИЯ </a:t>
            </a:r>
            <a:endParaRPr lang="ru-RU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1612174" y="1082109"/>
            <a:ext cx="7156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34286"/>
                </a:solidFill>
              </a:rPr>
              <a:t>ЯНВАРЬ-СЕНТЯБРЬ 2022 ГОДА, РУБЛЕЙ </a:t>
            </a:r>
            <a:endParaRPr lang="ru-RU" sz="1600" dirty="0">
              <a:solidFill>
                <a:srgbClr val="33428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0366" y="6594346"/>
            <a:ext cx="5861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Без учета выплат за классное руководство (5000 рублей).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D8A15A6-E76F-49C8-8F7F-185A74DF944F}"/>
              </a:ext>
            </a:extLst>
          </p:cNvPr>
          <p:cNvSpPr txBox="1"/>
          <p:nvPr/>
        </p:nvSpPr>
        <p:spPr>
          <a:xfrm>
            <a:off x="381805" y="2097147"/>
            <a:ext cx="33247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Федерация  </a:t>
            </a:r>
            <a:r>
              <a:rPr lang="ru-RU" sz="1600" b="1" dirty="0" smtClean="0"/>
              <a:t>47 490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Дагестан        30 915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Ставропольский край        30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476</a:t>
            </a:r>
          </a:p>
          <a:p>
            <a:pPr lvl="0"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Северная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Осетия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Алания	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26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536</a:t>
            </a:r>
          </a:p>
          <a:p>
            <a:pPr lvl="0"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Кабардино-Балкарская Республика	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26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510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Чеченская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     26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</a:t>
            </a:r>
          </a:p>
          <a:p>
            <a:pPr lvl="0"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Карачаево-Черкесская Республика	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24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984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Ингушетия     24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717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1BD0AB71-9218-4F27-A0A3-0E42DFBD706E}"/>
              </a:ext>
            </a:extLst>
          </p:cNvPr>
          <p:cNvCxnSpPr>
            <a:cxnSpLocks/>
          </p:cNvCxnSpPr>
          <p:nvPr/>
        </p:nvCxnSpPr>
        <p:spPr>
          <a:xfrm>
            <a:off x="457200" y="2430572"/>
            <a:ext cx="310147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1BD0AB71-9218-4F27-A0A3-0E42DFBD706E}"/>
              </a:ext>
            </a:extLst>
          </p:cNvPr>
          <p:cNvCxnSpPr>
            <a:cxnSpLocks/>
          </p:cNvCxnSpPr>
          <p:nvPr/>
        </p:nvCxnSpPr>
        <p:spPr>
          <a:xfrm>
            <a:off x="457200" y="2844229"/>
            <a:ext cx="310147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1BD0AB71-9218-4F27-A0A3-0E42DFBD706E}"/>
              </a:ext>
            </a:extLst>
          </p:cNvPr>
          <p:cNvCxnSpPr>
            <a:cxnSpLocks/>
          </p:cNvCxnSpPr>
          <p:nvPr/>
        </p:nvCxnSpPr>
        <p:spPr>
          <a:xfrm>
            <a:off x="482497" y="3217065"/>
            <a:ext cx="3076173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1BD0AB71-9218-4F27-A0A3-0E42DFBD706E}"/>
              </a:ext>
            </a:extLst>
          </p:cNvPr>
          <p:cNvCxnSpPr>
            <a:cxnSpLocks/>
          </p:cNvCxnSpPr>
          <p:nvPr/>
        </p:nvCxnSpPr>
        <p:spPr>
          <a:xfrm>
            <a:off x="529720" y="4234879"/>
            <a:ext cx="3111551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1BD0AB71-9218-4F27-A0A3-0E42DFBD706E}"/>
              </a:ext>
            </a:extLst>
          </p:cNvPr>
          <p:cNvCxnSpPr>
            <a:cxnSpLocks/>
          </p:cNvCxnSpPr>
          <p:nvPr/>
        </p:nvCxnSpPr>
        <p:spPr>
          <a:xfrm>
            <a:off x="482497" y="4561451"/>
            <a:ext cx="315877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1BD0AB71-9218-4F27-A0A3-0E42DFBD706E}"/>
              </a:ext>
            </a:extLst>
          </p:cNvPr>
          <p:cNvCxnSpPr>
            <a:cxnSpLocks/>
          </p:cNvCxnSpPr>
          <p:nvPr/>
        </p:nvCxnSpPr>
        <p:spPr>
          <a:xfrm>
            <a:off x="486177" y="5076138"/>
            <a:ext cx="315509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1BD0AB71-9218-4F27-A0A3-0E42DFBD706E}"/>
              </a:ext>
            </a:extLst>
          </p:cNvPr>
          <p:cNvCxnSpPr>
            <a:cxnSpLocks/>
          </p:cNvCxnSpPr>
          <p:nvPr/>
        </p:nvCxnSpPr>
        <p:spPr>
          <a:xfrm>
            <a:off x="486177" y="3733030"/>
            <a:ext cx="3072493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1BD0AB71-9218-4F27-A0A3-0E42DFBD706E}"/>
              </a:ext>
            </a:extLst>
          </p:cNvPr>
          <p:cNvCxnSpPr>
            <a:cxnSpLocks/>
          </p:cNvCxnSpPr>
          <p:nvPr/>
        </p:nvCxnSpPr>
        <p:spPr>
          <a:xfrm>
            <a:off x="486177" y="5400551"/>
            <a:ext cx="315509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 descr="C:\Users\P26_GerasimovaAN\Desktop\Категории работников\Педагогические работники общеобразовательных организаци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7" y="462906"/>
            <a:ext cx="1175632" cy="10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65294" y="177800"/>
            <a:ext cx="9378082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737324"/>
              </p:ext>
            </p:extLst>
          </p:nvPr>
        </p:nvGraphicFramePr>
        <p:xfrm>
          <a:off x="3641271" y="1574423"/>
          <a:ext cx="8236341" cy="479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120678" y="5927732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3"/>
          <p:cNvSpPr>
            <a:spLocks noGrp="1"/>
          </p:cNvSpPr>
          <p:nvPr>
            <p:ph type="body" sz="quarter" idx="10"/>
          </p:nvPr>
        </p:nvSpPr>
        <p:spPr>
          <a:xfrm>
            <a:off x="1485104" y="809341"/>
            <a:ext cx="10702769" cy="55909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000" dirty="0" smtClean="0"/>
              <a:t>СРЕДНЯЯ ЗАРАБОТНАЯ ПЛАТА ПРЕПОДАВАТЕЛЕЙ ОРГАНИЗАЦИЙ ВЫСШЕГО ПРОФЕССИОНАЛЬНОГО ОБРАЗОВАНИЯ</a:t>
            </a:r>
            <a:endParaRPr lang="ru-RU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1549559" y="1207635"/>
            <a:ext cx="7156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34286"/>
                </a:solidFill>
              </a:rPr>
              <a:t>ЯНВАРЬ-СЕНТЯБРЬ 2022 ГОДА, РУБЛЕЙ </a:t>
            </a:r>
            <a:endParaRPr lang="ru-RU" sz="1600" dirty="0">
              <a:solidFill>
                <a:srgbClr val="33428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136" y="6372011"/>
            <a:ext cx="11591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Данные не публикуются в целях обеспечения конфиденциальности первичных статистических данных, полученных от единственных организаций в соответствующей сфере деятельности в отдельных субъектах Российской Федерации, в соответствии с Федеральным законом от 29.11.07 № 282-ФЗ "Об официальном статистическом учете и системе государственной статистики в Российской Федерации" </a:t>
            </a:r>
          </a:p>
        </p:txBody>
      </p:sp>
      <p:pic>
        <p:nvPicPr>
          <p:cNvPr id="2050" name="Picture 2" descr="C:\Users\P26_GerasimovaAN\Desktop\Категории работников\Преподаватели высшего профессионального образован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283898"/>
            <a:ext cx="1485104" cy="14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9" y="1769782"/>
            <a:ext cx="4588328" cy="41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8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65294" y="177800"/>
            <a:ext cx="9378082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929088"/>
              </p:ext>
            </p:extLst>
          </p:nvPr>
        </p:nvGraphicFramePr>
        <p:xfrm>
          <a:off x="4327071" y="1927859"/>
          <a:ext cx="7225393" cy="436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120678" y="5927732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3"/>
          <p:cNvSpPr>
            <a:spLocks noGrp="1"/>
          </p:cNvSpPr>
          <p:nvPr>
            <p:ph type="body" sz="quarter" idx="10"/>
          </p:nvPr>
        </p:nvSpPr>
        <p:spPr>
          <a:xfrm>
            <a:off x="1485104" y="809341"/>
            <a:ext cx="10702769" cy="55909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000" dirty="0" smtClean="0"/>
              <a:t>СРЕДНЯЯ ЗАРАБОТНАЯ ПЛАТА</a:t>
            </a:r>
            <a:r>
              <a:rPr lang="en-US" sz="2000" dirty="0" smtClean="0"/>
              <a:t>*</a:t>
            </a:r>
            <a:r>
              <a:rPr lang="ru-RU" sz="2000" dirty="0" smtClean="0"/>
              <a:t> ПРЕПОДАВАТЕЛЕЙ И МАСТЕРОВ НПО и </a:t>
            </a:r>
            <a:r>
              <a:rPr lang="ru-RU" sz="2000" dirty="0" err="1" smtClean="0"/>
              <a:t>СПО</a:t>
            </a:r>
            <a:endParaRPr lang="ru-RU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1612174" y="1082109"/>
            <a:ext cx="7156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34286"/>
                </a:solidFill>
              </a:rPr>
              <a:t>ЯНВАРЬ-СЕНТЯБРЬ 2022 ГОДА, РУБЛЕЙ </a:t>
            </a:r>
            <a:endParaRPr lang="ru-RU" sz="1600" dirty="0">
              <a:solidFill>
                <a:srgbClr val="33428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32334"/>
            <a:ext cx="11352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Без учета выплат за классное руководство (5000 рублей); включены преподаватели и мастера производственного обучения образовательных организаций НПО и </a:t>
            </a:r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СПО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44"/>
          <p:cNvSpPr txBox="1"/>
          <p:nvPr/>
        </p:nvSpPr>
        <p:spPr>
          <a:xfrm>
            <a:off x="5028596" y="1373868"/>
            <a:ext cx="6293223" cy="55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334286"/>
                </a:solidFill>
              </a:rPr>
              <a:t>Отношение средней заработной платы к оценке среднемесячной начисленной заработной платы наемных работников в организациях, у индивидуальных предпринимателей и физических лиц за январь-сентябрь 2022 года, %</a:t>
            </a:r>
            <a:endParaRPr lang="ru-RU" sz="1000" dirty="0">
              <a:solidFill>
                <a:srgbClr val="334286"/>
              </a:solidFill>
            </a:endParaRPr>
          </a:p>
        </p:txBody>
      </p:sp>
      <p:pic>
        <p:nvPicPr>
          <p:cNvPr id="2050" name="Picture 2" descr="C:\Users\P26_GerasimovaAN\Desktop\Категории работников\Преподаватели начального и среднего профессионального образования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898"/>
            <a:ext cx="1612174" cy="161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43547"/>
              </p:ext>
            </p:extLst>
          </p:nvPr>
        </p:nvGraphicFramePr>
        <p:xfrm>
          <a:off x="236764" y="1628813"/>
          <a:ext cx="4637315" cy="4434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Лист" r:id="rId7" imgW="4781623" imgH="4571910" progId="Excel.Sheet.12">
                  <p:embed/>
                </p:oleObj>
              </mc:Choice>
              <mc:Fallback>
                <p:oleObj name="Лист" r:id="rId7" imgW="4781623" imgH="4571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764" y="1628813"/>
                        <a:ext cx="4637315" cy="4434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65294" y="177800"/>
            <a:ext cx="9378082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857379"/>
              </p:ext>
            </p:extLst>
          </p:nvPr>
        </p:nvGraphicFramePr>
        <p:xfrm>
          <a:off x="4327071" y="1927859"/>
          <a:ext cx="7225393" cy="436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120678" y="5927732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3"/>
          <p:cNvSpPr>
            <a:spLocks noGrp="1"/>
          </p:cNvSpPr>
          <p:nvPr>
            <p:ph type="body" sz="quarter" idx="10"/>
          </p:nvPr>
        </p:nvSpPr>
        <p:spPr>
          <a:xfrm>
            <a:off x="1485104" y="809341"/>
            <a:ext cx="10702769" cy="55909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000" dirty="0" smtClean="0"/>
              <a:t>СРЕДНЯЯ ЗАРАБОТНАЯ ПЛАТА СРЕДНЕГО МЕДИЦИНСКОГО ПЕРСОНАЛА</a:t>
            </a:r>
            <a:endParaRPr lang="ru-RU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1612174" y="1082109"/>
            <a:ext cx="7156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34286"/>
                </a:solidFill>
              </a:rPr>
              <a:t>ЯНВАРЬ-СЕНТЯБРЬ 2022 ГОДА, РУБЛЕЙ </a:t>
            </a:r>
            <a:endParaRPr lang="ru-RU" sz="1600" dirty="0">
              <a:solidFill>
                <a:srgbClr val="334286"/>
              </a:solidFill>
            </a:endParaRPr>
          </a:p>
        </p:txBody>
      </p:sp>
      <p:sp>
        <p:nvSpPr>
          <p:cNvPr id="34" name="TextBox 44"/>
          <p:cNvSpPr txBox="1"/>
          <p:nvPr/>
        </p:nvSpPr>
        <p:spPr>
          <a:xfrm>
            <a:off x="5028596" y="1373868"/>
            <a:ext cx="6293223" cy="55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334286"/>
                </a:solidFill>
              </a:rPr>
              <a:t>Отношение средней заработной платы к оценке среднемесячной начисленной заработной платы наемных работников в организациях, у индивидуальных предпринимателей и физических лиц за январь-сентябрь 2022 года, %</a:t>
            </a:r>
            <a:endParaRPr lang="ru-RU" sz="1000" dirty="0">
              <a:solidFill>
                <a:srgbClr val="33428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203318"/>
              </p:ext>
            </p:extLst>
          </p:nvPr>
        </p:nvGraphicFramePr>
        <p:xfrm>
          <a:off x="308882" y="1661278"/>
          <a:ext cx="478155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Лист" r:id="rId6" imgW="4781623" imgH="4571910" progId="Excel.Sheet.12">
                  <p:embed/>
                </p:oleObj>
              </mc:Choice>
              <mc:Fallback>
                <p:oleObj name="Лист" r:id="rId6" imgW="4781623" imgH="4571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8882" y="1661278"/>
                        <a:ext cx="478155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6" descr="C:\Users\P26_GerasimovaAN\Desktop\Категории работников\Средний медицинский персонал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041"/>
            <a:ext cx="1673679" cy="167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4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65294" y="177800"/>
            <a:ext cx="9378082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534679"/>
              </p:ext>
            </p:extLst>
          </p:nvPr>
        </p:nvGraphicFramePr>
        <p:xfrm>
          <a:off x="4327071" y="1927859"/>
          <a:ext cx="7225393" cy="436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120678" y="5927732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3"/>
          <p:cNvSpPr>
            <a:spLocks noGrp="1"/>
          </p:cNvSpPr>
          <p:nvPr>
            <p:ph type="body" sz="quarter" idx="10"/>
          </p:nvPr>
        </p:nvSpPr>
        <p:spPr>
          <a:xfrm>
            <a:off x="1485104" y="809341"/>
            <a:ext cx="10702769" cy="55909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000" dirty="0" smtClean="0"/>
              <a:t>СРЕДНЯЯ ЗАРАБОТНАЯ ПЛАТА МЛАДШЕГО МЕДИЦИНСКОГО ПЕРСОНАЛА</a:t>
            </a:r>
            <a:endParaRPr lang="ru-RU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1612174" y="1082109"/>
            <a:ext cx="7156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34286"/>
                </a:solidFill>
              </a:rPr>
              <a:t>ЯНВАРЬ-СЕНТЯБРЬ 2022 ГОДА, РУБЛЕЙ </a:t>
            </a:r>
            <a:endParaRPr lang="ru-RU" sz="1600" dirty="0">
              <a:solidFill>
                <a:srgbClr val="33428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32334"/>
            <a:ext cx="113523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Включены работники младшего медицинского персонала (персонала, обеспечивающего условия для предоставления медицинских услуг) в организациях образования, науки, культуры, здравоохранения, социального обслуживания.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44"/>
          <p:cNvSpPr txBox="1"/>
          <p:nvPr/>
        </p:nvSpPr>
        <p:spPr>
          <a:xfrm>
            <a:off x="5028596" y="1373868"/>
            <a:ext cx="6293223" cy="55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334286"/>
                </a:solidFill>
              </a:rPr>
              <a:t>Отношение средней заработной платы к оценке среднемесячной начисленной заработной платы наемных работников в организациях, у индивидуальных предпринимателей и физических лиц за январь-сентябрь 2022 года, %</a:t>
            </a:r>
            <a:endParaRPr lang="ru-RU" sz="1000" dirty="0">
              <a:solidFill>
                <a:srgbClr val="334286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386529"/>
              </p:ext>
            </p:extLst>
          </p:nvPr>
        </p:nvGraphicFramePr>
        <p:xfrm>
          <a:off x="383190" y="1905720"/>
          <a:ext cx="4474560" cy="4278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Лист" r:id="rId6" imgW="4781623" imgH="4571910" progId="Excel.Sheet.12">
                  <p:embed/>
                </p:oleObj>
              </mc:Choice>
              <mc:Fallback>
                <p:oleObj name="Лист" r:id="rId6" imgW="4781623" imgH="4571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3190" y="1905720"/>
                        <a:ext cx="4474560" cy="4278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C:\Users\P26_GerasimovaAN\Desktop\Категории работников\Младший медицинский персонал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" y="313301"/>
            <a:ext cx="1698171" cy="169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65294" y="177800"/>
            <a:ext cx="9378082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498475"/>
              </p:ext>
            </p:extLst>
          </p:nvPr>
        </p:nvGraphicFramePr>
        <p:xfrm>
          <a:off x="4327071" y="1985978"/>
          <a:ext cx="7225393" cy="436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120678" y="5927732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3"/>
          <p:cNvSpPr>
            <a:spLocks noGrp="1"/>
          </p:cNvSpPr>
          <p:nvPr>
            <p:ph type="body" sz="quarter" idx="10"/>
          </p:nvPr>
        </p:nvSpPr>
        <p:spPr>
          <a:xfrm>
            <a:off x="1485104" y="809341"/>
            <a:ext cx="10702769" cy="55909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000" dirty="0" smtClean="0"/>
              <a:t>СРЕДНЯЯ ЗАРАБОТНАЯ ПЛАТА ВРАЧЕЙ*</a:t>
            </a:r>
            <a:endParaRPr lang="ru-RU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1612174" y="1082109"/>
            <a:ext cx="7156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34286"/>
                </a:solidFill>
              </a:rPr>
              <a:t>ЯНВАРЬ-СЕНТЯБРЬ 2022 ГОДА, РУБЛЕЙ </a:t>
            </a:r>
            <a:endParaRPr lang="ru-RU" sz="1600" dirty="0">
              <a:solidFill>
                <a:srgbClr val="33428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32334"/>
            <a:ext cx="113523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Включены врачи и работники медицинских организаций, имеющих высшее медицинское (фармацевтическое) или иное высшее образование, предоставляющие медицинские услуги в организациях образования, науки, культуры, здравоохранения, социального обслуживания.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44"/>
          <p:cNvSpPr txBox="1"/>
          <p:nvPr/>
        </p:nvSpPr>
        <p:spPr>
          <a:xfrm>
            <a:off x="5028596" y="1373868"/>
            <a:ext cx="6293223" cy="55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334286"/>
                </a:solidFill>
              </a:rPr>
              <a:t>Отношение средней заработной платы к оценке среднемесячной начисленной заработной платы наемных работников в организациях, у индивидуальных предпринимателей и физических лиц за январь-сентябрь 2022 года, %</a:t>
            </a:r>
            <a:endParaRPr lang="ru-RU" sz="1000" dirty="0">
              <a:solidFill>
                <a:srgbClr val="334286"/>
              </a:solidFill>
            </a:endParaRPr>
          </a:p>
        </p:txBody>
      </p:sp>
      <p:pic>
        <p:nvPicPr>
          <p:cNvPr id="5123" name="Picture 3" descr="C:\Users\P26_GerasimovaAN\Desktop\Категории работников\Врачи с высшем образованием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43" y="375557"/>
            <a:ext cx="1693817" cy="15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118628"/>
              </p:ext>
            </p:extLst>
          </p:nvPr>
        </p:nvGraphicFramePr>
        <p:xfrm>
          <a:off x="471564" y="1823839"/>
          <a:ext cx="4557032" cy="4357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Лист" r:id="rId7" imgW="4781623" imgH="4571910" progId="Excel.Sheet.12">
                  <p:embed/>
                </p:oleObj>
              </mc:Choice>
              <mc:Fallback>
                <p:oleObj name="Лист" r:id="rId7" imgW="4781623" imgH="4571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564" y="1823839"/>
                        <a:ext cx="4557032" cy="4357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5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65294" y="177800"/>
            <a:ext cx="9378082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568126"/>
              </p:ext>
            </p:extLst>
          </p:nvPr>
        </p:nvGraphicFramePr>
        <p:xfrm>
          <a:off x="4327071" y="1985978"/>
          <a:ext cx="7225393" cy="436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120678" y="5927732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3"/>
          <p:cNvSpPr>
            <a:spLocks noGrp="1"/>
          </p:cNvSpPr>
          <p:nvPr>
            <p:ph type="body" sz="quarter" idx="10"/>
          </p:nvPr>
        </p:nvSpPr>
        <p:spPr>
          <a:xfrm>
            <a:off x="1485104" y="809341"/>
            <a:ext cx="10702769" cy="55909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000" dirty="0" smtClean="0"/>
              <a:t>СРЕДНЯЯ </a:t>
            </a:r>
            <a:r>
              <a:rPr lang="ru-RU" sz="2000" dirty="0" smtClean="0"/>
              <a:t>ЗАРАБОТНАЯ ПЛАТА </a:t>
            </a:r>
            <a:r>
              <a:rPr lang="ru-RU" sz="2000" dirty="0" smtClean="0"/>
              <a:t>НАУЧНЫХ СОТРУДНИКОВ*</a:t>
            </a:r>
            <a:endParaRPr lang="ru-RU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1612174" y="1082109"/>
            <a:ext cx="7156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34286"/>
                </a:solidFill>
              </a:rPr>
              <a:t>ЯНВАРЬ-СЕНТЯБРЬ 2022 ГОДА, РУБЛЕЙ </a:t>
            </a:r>
            <a:endParaRPr lang="ru-RU" sz="1600" dirty="0">
              <a:solidFill>
                <a:srgbClr val="33428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32334"/>
            <a:ext cx="113523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Включены научные сотрудники в организациях образования, науки, здравоохранения, социального обслуживания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44"/>
          <p:cNvSpPr txBox="1"/>
          <p:nvPr/>
        </p:nvSpPr>
        <p:spPr>
          <a:xfrm>
            <a:off x="5028596" y="1373868"/>
            <a:ext cx="6293223" cy="55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334286"/>
                </a:solidFill>
              </a:rPr>
              <a:t>Отношение средней заработной платы к оценке среднемесячной начисленной заработной платы наемных работников в организациях, у индивидуальных предпринимателей и физических лиц за январь-сентябрь 2022 года, %</a:t>
            </a:r>
            <a:endParaRPr lang="ru-RU" sz="1000" dirty="0">
              <a:solidFill>
                <a:srgbClr val="334286"/>
              </a:solidFill>
            </a:endParaRPr>
          </a:p>
        </p:txBody>
      </p:sp>
      <p:pic>
        <p:nvPicPr>
          <p:cNvPr id="6147" name="Picture 3" descr="C:\Users\P26_GerasimovaAN\Desktop\Категории работников\Научные сотрудники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4" y="227792"/>
            <a:ext cx="1486708" cy="14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292119"/>
              </p:ext>
            </p:extLst>
          </p:nvPr>
        </p:nvGraphicFramePr>
        <p:xfrm>
          <a:off x="312360" y="1644730"/>
          <a:ext cx="4618868" cy="4416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Лист" r:id="rId7" imgW="4781623" imgH="4571910" progId="Excel.Sheet.12">
                  <p:embed/>
                </p:oleObj>
              </mc:Choice>
              <mc:Fallback>
                <p:oleObj name="Лист" r:id="rId7" imgW="4781623" imgH="4571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2360" y="1644730"/>
                        <a:ext cx="4618868" cy="4416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6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65294" y="177800"/>
            <a:ext cx="9378082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93687"/>
              </p:ext>
            </p:extLst>
          </p:nvPr>
        </p:nvGraphicFramePr>
        <p:xfrm>
          <a:off x="4327071" y="1985978"/>
          <a:ext cx="7225393" cy="436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120678" y="5927732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3"/>
          <p:cNvSpPr>
            <a:spLocks noGrp="1"/>
          </p:cNvSpPr>
          <p:nvPr>
            <p:ph type="body" sz="quarter" idx="10"/>
          </p:nvPr>
        </p:nvSpPr>
        <p:spPr>
          <a:xfrm>
            <a:off x="1485104" y="469363"/>
            <a:ext cx="10702769" cy="55909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000" dirty="0" smtClean="0"/>
              <a:t>СРЕДНЯЯ ЗАРАБОТНАЯ ПЛАТА РАБОТНИКОВ УЧРЕЖДЕНИЙ КУЛЬТУРЫ</a:t>
            </a:r>
            <a:endParaRPr lang="ru-RU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1547529" y="863558"/>
            <a:ext cx="7156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34286"/>
                </a:solidFill>
              </a:rPr>
              <a:t>ЯНВАРЬ-СЕНТЯБРЬ 2022 ГОДА, РУБЛЕЙ </a:t>
            </a:r>
            <a:endParaRPr lang="ru-RU" sz="1600" dirty="0">
              <a:solidFill>
                <a:srgbClr val="334286"/>
              </a:solidFill>
            </a:endParaRPr>
          </a:p>
        </p:txBody>
      </p:sp>
      <p:sp>
        <p:nvSpPr>
          <p:cNvPr id="34" name="TextBox 44"/>
          <p:cNvSpPr txBox="1"/>
          <p:nvPr/>
        </p:nvSpPr>
        <p:spPr>
          <a:xfrm>
            <a:off x="5028596" y="1373868"/>
            <a:ext cx="6293223" cy="55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334286"/>
                </a:solidFill>
              </a:rPr>
              <a:t>Отношение средней заработной платы к оценке среднемесячной начисленной заработной платы наемных работников в организациях, у индивидуальных предпринимателей и физических лиц за январь-сентябрь 2022 года, %</a:t>
            </a:r>
            <a:endParaRPr lang="ru-RU" sz="1000" dirty="0">
              <a:solidFill>
                <a:srgbClr val="334286"/>
              </a:solidFill>
            </a:endParaRPr>
          </a:p>
        </p:txBody>
      </p:sp>
      <p:pic>
        <p:nvPicPr>
          <p:cNvPr id="7171" name="Picture 3" descr="C:\Users\P26_GerasimovaAN\Desktop\Категории работников\Работники учреждений культуры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83898"/>
            <a:ext cx="1497874" cy="149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349232"/>
              </p:ext>
            </p:extLst>
          </p:nvPr>
        </p:nvGraphicFramePr>
        <p:xfrm>
          <a:off x="344313" y="1650863"/>
          <a:ext cx="4684283" cy="4478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Лист" r:id="rId7" imgW="4781623" imgH="4571910" progId="Excel.Sheet.12">
                  <p:embed/>
                </p:oleObj>
              </mc:Choice>
              <mc:Fallback>
                <p:oleObj name="Лист" r:id="rId7" imgW="4781623" imgH="4571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4313" y="1650863"/>
                        <a:ext cx="4684283" cy="4478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02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11891</TotalTime>
  <Words>750</Words>
  <Application>Microsoft Office PowerPoint</Application>
  <PresentationFormat>Произвольный</PresentationFormat>
  <Paragraphs>97</Paragraphs>
  <Slides>12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Герасимова Анна Николаевна</cp:lastModifiedBy>
  <cp:revision>761</cp:revision>
  <cp:lastPrinted>2022-11-28T07:47:01Z</cp:lastPrinted>
  <dcterms:created xsi:type="dcterms:W3CDTF">2020-03-31T09:31:17Z</dcterms:created>
  <dcterms:modified xsi:type="dcterms:W3CDTF">2022-11-28T09:25:21Z</dcterms:modified>
</cp:coreProperties>
</file>